
<file path=[Content_Types].xml><?xml version="1.0" encoding="utf-8"?>
<Types xmlns="http://schemas.openxmlformats.org/package/2006/content-types">
  <Default Extension="bin" ContentType="image/png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08" userDrawn="1">
          <p15:clr>
            <a:srgbClr val="A4A3A4"/>
          </p15:clr>
        </p15:guide>
        <p15:guide id="2" pos="713" userDrawn="1">
          <p15:clr>
            <a:srgbClr val="A4A3A4"/>
          </p15:clr>
        </p15:guide>
        <p15:guide id="3" orient="horz" pos="15568" userDrawn="1">
          <p15:clr>
            <a:srgbClr val="A4A3A4"/>
          </p15:clr>
        </p15:guide>
        <p15:guide id="4" orient="horz" pos="3661" userDrawn="1">
          <p15:clr>
            <a:srgbClr val="A4A3A4"/>
          </p15:clr>
        </p15:guide>
        <p15:guide id="5" pos="5453" userDrawn="1">
          <p15:clr>
            <a:srgbClr val="A4A3A4"/>
          </p15:clr>
        </p15:guide>
        <p15:guide id="6" pos="10171" userDrawn="1">
          <p15:clr>
            <a:srgbClr val="A4A3A4"/>
          </p15:clr>
        </p15:guide>
        <p15:guide id="7" pos="147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92" autoAdjust="0"/>
    <p:restoredTop sz="94660"/>
  </p:normalViewPr>
  <p:slideViewPr>
    <p:cSldViewPr>
      <p:cViewPr>
        <p:scale>
          <a:sx n="53" d="100"/>
          <a:sy n="53" d="100"/>
        </p:scale>
        <p:origin x="36" y="-9240"/>
      </p:cViewPr>
      <p:guideLst>
        <p:guide orient="horz" pos="5408"/>
        <p:guide pos="713"/>
        <p:guide orient="horz" pos="15568"/>
        <p:guide orient="horz" pos="3661"/>
        <p:guide pos="5453"/>
        <p:guide pos="10171"/>
        <p:guide pos="147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2FC13-F41B-46D6-A9FF-3FA6F35E41ED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F0C83-B6F1-4880-897F-0B429D8938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124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F0C83-B6F1-4880-897F-0B429D89380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678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4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166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189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86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996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22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281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792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708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289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501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00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arvet baggrund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38"/>
            <a:ext cx="30275214" cy="42821802"/>
          </a:xfrm>
          <a:prstGeom prst="rect">
            <a:avLst/>
          </a:prstGeom>
          <a:solidFill>
            <a:srgbClr val="002546"/>
          </a:solidFill>
        </p:spPr>
      </p:pic>
      <p:pic>
        <p:nvPicPr>
          <p:cNvPr id="12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90175" y="39632026"/>
            <a:ext cx="7260178" cy="2443062"/>
          </a:xfrm>
          <a:prstGeom prst="rect">
            <a:avLst/>
          </a:prstGeom>
        </p:spPr>
      </p:pic>
      <p:grpSp>
        <p:nvGrpSpPr>
          <p:cNvPr id="18" name="Gruppe 17"/>
          <p:cNvGrpSpPr/>
          <p:nvPr/>
        </p:nvGrpSpPr>
        <p:grpSpPr>
          <a:xfrm>
            <a:off x="1087438" y="38604595"/>
            <a:ext cx="16210408" cy="3339687"/>
            <a:chOff x="1087438" y="38830020"/>
            <a:chExt cx="16210408" cy="3339687"/>
          </a:xfrm>
        </p:grpSpPr>
        <p:sp>
          <p:nvSpPr>
            <p:cNvPr id="6" name="OFF_logo2Computed"/>
            <p:cNvSpPr txBox="1">
              <a:spLocks noChangeArrowheads="1"/>
            </p:cNvSpPr>
            <p:nvPr/>
          </p:nvSpPr>
          <p:spPr bwMode="auto">
            <a:xfrm>
              <a:off x="4198631" y="41142230"/>
              <a:ext cx="13099215" cy="1027477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wrap="square" lIns="0" tIns="583200" rIns="0" bIns="0">
              <a:spAutoFit/>
            </a:bodyPr>
            <a:lstStyle/>
            <a:p>
              <a:pPr>
                <a:lnSpc>
                  <a:spcPct val="95000"/>
                </a:lnSpc>
                <a:defRPr/>
              </a:pPr>
              <a:r>
                <a:rPr lang="en-GB" sz="3000" cap="all" spc="40" baseline="0" dirty="0">
                  <a:solidFill>
                    <a:schemeClr val="bg1"/>
                  </a:solidFill>
                  <a:latin typeface="AU Passata" panose="020B0503030502030804" pitchFamily="34" charset="0"/>
                </a:rPr>
                <a:t>Department of biological and chemical Engineering</a:t>
              </a:r>
            </a:p>
          </p:txBody>
        </p:sp>
        <p:pic>
          <p:nvPicPr>
            <p:cNvPr id="11" name="Au logo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438" y="38830020"/>
              <a:ext cx="2636006" cy="2638038"/>
            </a:xfrm>
            <a:prstGeom prst="rect">
              <a:avLst/>
            </a:prstGeom>
          </p:spPr>
        </p:pic>
        <p:sp>
          <p:nvSpPr>
            <p:cNvPr id="14" name="OFF_logo1Computed"/>
            <p:cNvSpPr/>
            <p:nvPr/>
          </p:nvSpPr>
          <p:spPr bwMode="auto">
            <a:xfrm>
              <a:off x="4222645" y="39844239"/>
              <a:ext cx="12415608" cy="1697618"/>
            </a:xfrm>
            <a:prstGeom prst="rect">
              <a:avLst/>
            </a:prstGeom>
            <a:noFill/>
            <a:ln w="1778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0960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r>
                <a:rPr kumimoji="0" lang="en-GB" sz="5000" b="0" i="0" u="none" strike="noStrike" cap="all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latin typeface="AU Passata" pitchFamily="34" charset="0"/>
                </a:rPr>
                <a:t>Aarhus
Unversity</a:t>
              </a:r>
            </a:p>
          </p:txBody>
        </p:sp>
      </p:grpSp>
      <p:sp>
        <p:nvSpPr>
          <p:cNvPr id="19" name="Rektangel 18"/>
          <p:cNvSpPr/>
          <p:nvPr/>
        </p:nvSpPr>
        <p:spPr>
          <a:xfrm>
            <a:off x="30902839" y="3556240"/>
            <a:ext cx="2390391" cy="968532"/>
          </a:xfrm>
          <a:prstGeom prst="rect">
            <a:avLst/>
          </a:prstGeom>
          <a:solidFill>
            <a:srgbClr val="645F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/>
          <p:cNvSpPr/>
          <p:nvPr/>
        </p:nvSpPr>
        <p:spPr>
          <a:xfrm>
            <a:off x="30909041" y="4983550"/>
            <a:ext cx="2390391" cy="968532"/>
          </a:xfrm>
          <a:prstGeom prst="rect">
            <a:avLst/>
          </a:prstGeom>
          <a:solidFill>
            <a:srgbClr val="00A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ktangel 20"/>
          <p:cNvSpPr/>
          <p:nvPr/>
        </p:nvSpPr>
        <p:spPr>
          <a:xfrm>
            <a:off x="30933532" y="6361205"/>
            <a:ext cx="2390391" cy="968532"/>
          </a:xfrm>
          <a:prstGeom prst="rect">
            <a:avLst/>
          </a:prstGeom>
          <a:solidFill>
            <a:srgbClr val="00B5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/>
          <p:cNvSpPr/>
          <p:nvPr/>
        </p:nvSpPr>
        <p:spPr>
          <a:xfrm>
            <a:off x="30939732" y="7788516"/>
            <a:ext cx="2390391" cy="968532"/>
          </a:xfrm>
          <a:prstGeom prst="rect">
            <a:avLst/>
          </a:prstGeom>
          <a:solidFill>
            <a:srgbClr val="72BF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30957879" y="9106349"/>
            <a:ext cx="2390391" cy="968532"/>
          </a:xfrm>
          <a:prstGeom prst="rect">
            <a:avLst/>
          </a:prstGeom>
          <a:solidFill>
            <a:srgbClr val="FDB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 23"/>
          <p:cNvSpPr/>
          <p:nvPr/>
        </p:nvSpPr>
        <p:spPr>
          <a:xfrm>
            <a:off x="30964081" y="10533659"/>
            <a:ext cx="2390391" cy="968532"/>
          </a:xfrm>
          <a:prstGeom prst="rect">
            <a:avLst/>
          </a:prstGeom>
          <a:solidFill>
            <a:srgbClr val="F582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ktangel 24"/>
          <p:cNvSpPr/>
          <p:nvPr/>
        </p:nvSpPr>
        <p:spPr>
          <a:xfrm>
            <a:off x="30988572" y="11911314"/>
            <a:ext cx="2390391" cy="968532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ektangel 25"/>
          <p:cNvSpPr/>
          <p:nvPr/>
        </p:nvSpPr>
        <p:spPr>
          <a:xfrm>
            <a:off x="30994772" y="13338625"/>
            <a:ext cx="2390391" cy="968532"/>
          </a:xfrm>
          <a:prstGeom prst="rect">
            <a:avLst/>
          </a:prstGeom>
          <a:solidFill>
            <a:srgbClr val="EC0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ktangel 26"/>
          <p:cNvSpPr/>
          <p:nvPr/>
        </p:nvSpPr>
        <p:spPr>
          <a:xfrm>
            <a:off x="31007244" y="14727366"/>
            <a:ext cx="2390391" cy="968532"/>
          </a:xfrm>
          <a:prstGeom prst="rect">
            <a:avLst/>
          </a:prstGeom>
          <a:solidFill>
            <a:srgbClr val="808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Title 1"/>
          <p:cNvSpPr txBox="1">
            <a:spLocks noChangeArrowheads="1"/>
          </p:cNvSpPr>
          <p:nvPr/>
        </p:nvSpPr>
        <p:spPr>
          <a:xfrm>
            <a:off x="30902839" y="2699804"/>
            <a:ext cx="10220325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U Passata Light" panose="020B03030309020308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>
                <a:solidFill>
                  <a:schemeClr val="tx1"/>
                </a:solidFill>
              </a:rPr>
              <a:t>Other AU Colours</a:t>
            </a:r>
          </a:p>
        </p:txBody>
      </p:sp>
      <p:sp>
        <p:nvSpPr>
          <p:cNvPr id="30" name="Rektangel 29"/>
          <p:cNvSpPr/>
          <p:nvPr/>
        </p:nvSpPr>
        <p:spPr>
          <a:xfrm>
            <a:off x="30988572" y="16488667"/>
            <a:ext cx="9447458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U Passata" panose="020B0503030502030804" pitchFamily="34" charset="0"/>
              </a:rPr>
              <a:t>Font:</a:t>
            </a:r>
          </a:p>
          <a:p>
            <a:r>
              <a:rPr lang="en-US" sz="4000" dirty="0">
                <a:latin typeface="AU Passata" panose="020B0503030502030804" pitchFamily="34" charset="0"/>
              </a:rPr>
              <a:t>AU </a:t>
            </a:r>
            <a:r>
              <a:rPr lang="en-US" sz="4000" dirty="0" err="1">
                <a:latin typeface="AU Passata" panose="020B0503030502030804" pitchFamily="34" charset="0"/>
              </a:rPr>
              <a:t>Passata</a:t>
            </a:r>
            <a:r>
              <a:rPr lang="en-US" sz="4000" dirty="0">
                <a:latin typeface="AU Passata" panose="020B0503030502030804" pitchFamily="34" charset="0"/>
              </a:rPr>
              <a:t> – Aarhus University's own font</a:t>
            </a:r>
          </a:p>
          <a:p>
            <a:r>
              <a:rPr lang="da-DK" sz="4000" dirty="0" err="1">
                <a:latin typeface="AU Passata" panose="020B0503030502030804" pitchFamily="34" charset="0"/>
              </a:rPr>
              <a:t>Supplementary</a:t>
            </a:r>
            <a:r>
              <a:rPr lang="da-DK" sz="4000" dirty="0">
                <a:latin typeface="AU Passata" panose="020B0503030502030804" pitchFamily="34" charset="0"/>
              </a:rPr>
              <a:t> font: Georgia or Arial</a:t>
            </a:r>
          </a:p>
          <a:p>
            <a:endParaRPr lang="en-US" sz="4000" dirty="0">
              <a:latin typeface="AU Passata" panose="020B0503030502030804" pitchFamily="34" charset="0"/>
            </a:endParaRPr>
          </a:p>
        </p:txBody>
      </p:sp>
      <p:pic>
        <p:nvPicPr>
          <p:cNvPr id="31" name="Farvet baggrund"/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127" y="856446"/>
            <a:ext cx="2494796" cy="1153300"/>
          </a:xfrm>
          <a:prstGeom prst="rect">
            <a:avLst/>
          </a:prstGeom>
          <a:solidFill>
            <a:srgbClr val="002546"/>
          </a:solidFill>
        </p:spPr>
      </p:pic>
      <p:sp>
        <p:nvSpPr>
          <p:cNvPr id="32" name="Title 1"/>
          <p:cNvSpPr txBox="1">
            <a:spLocks noChangeArrowheads="1"/>
          </p:cNvSpPr>
          <p:nvPr/>
        </p:nvSpPr>
        <p:spPr>
          <a:xfrm>
            <a:off x="30829127" y="-70336"/>
            <a:ext cx="10220325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U Passata Light" panose="020B03030309020308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sz="4000" b="1" dirty="0">
                <a:solidFill>
                  <a:schemeClr val="tx1"/>
                </a:solidFill>
              </a:rPr>
              <a:t>Background Colour: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016939" y="997121"/>
            <a:ext cx="20002994" cy="143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8500" b="1" dirty="0">
                <a:solidFill>
                  <a:schemeClr val="bg1"/>
                </a:solidFill>
                <a:latin typeface="AU Passata"/>
                <a:cs typeface="AU Passata"/>
              </a:rPr>
              <a:t>RESEARCH FIELD</a:t>
            </a:r>
            <a:endParaRPr lang="da-DK" sz="2500" b="1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016939" y="2596850"/>
            <a:ext cx="28682949" cy="137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2700" dirty="0">
                <a:solidFill>
                  <a:schemeClr val="bg1"/>
                </a:solidFill>
                <a:latin typeface="AU Passata"/>
                <a:cs typeface="AU Passata"/>
              </a:rPr>
              <a:t>Summary.</a:t>
            </a:r>
          </a:p>
          <a:p>
            <a:pPr algn="just" eaLnBrk="1" hangingPunct="1">
              <a:defRPr/>
            </a:pPr>
            <a:r>
              <a:rPr lang="en-GB" sz="2700" dirty="0">
                <a:solidFill>
                  <a:schemeClr val="bg1"/>
                </a:solidFill>
                <a:latin typeface="AU Passata"/>
                <a:cs typeface="AU Passata"/>
              </a:rPr>
              <a:t>Summary.</a:t>
            </a:r>
          </a:p>
          <a:p>
            <a:pPr algn="just" eaLnBrk="1" hangingPunct="1">
              <a:defRPr/>
            </a:pPr>
            <a:endParaRPr lang="en-GB" sz="2700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36" name="AutoShape 8" descr="http://informatics.indiana.edu/rocha/figures/pdp1net.jpg"/>
          <p:cNvSpPr>
            <a:spLocks noChangeAspect="1" noChangeArrowheads="1"/>
          </p:cNvSpPr>
          <p:nvPr/>
        </p:nvSpPr>
        <p:spPr bwMode="auto">
          <a:xfrm>
            <a:off x="597" y="-356472"/>
            <a:ext cx="430593" cy="42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76" tIns="64688" rIns="129376" bIns="64688"/>
          <a:lstStyle>
            <a:lvl1pPr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700">
              <a:latin typeface="AU Passata"/>
              <a:cs typeface="AU Passata"/>
            </a:endParaRPr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1001709" y="10816705"/>
            <a:ext cx="20018224" cy="10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6000" dirty="0">
                <a:solidFill>
                  <a:schemeClr val="bg1"/>
                </a:solidFill>
                <a:latin typeface="AU Passata"/>
                <a:cs typeface="AU Passata"/>
              </a:rPr>
              <a:t>RESEARCH</a:t>
            </a:r>
          </a:p>
        </p:txBody>
      </p:sp>
      <p:sp>
        <p:nvSpPr>
          <p:cNvPr id="70" name="Text Box 34"/>
          <p:cNvSpPr txBox="1">
            <a:spLocks noChangeArrowheads="1"/>
          </p:cNvSpPr>
          <p:nvPr/>
        </p:nvSpPr>
        <p:spPr bwMode="auto">
          <a:xfrm>
            <a:off x="1001709" y="4278824"/>
            <a:ext cx="20018224" cy="10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6000" dirty="0">
                <a:solidFill>
                  <a:schemeClr val="bg1"/>
                </a:solidFill>
                <a:latin typeface="AU Passata"/>
                <a:cs typeface="AU Passata"/>
              </a:rPr>
              <a:t>FACULTY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4746127" y="5803619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1" name="Tekstfelt 70"/>
          <p:cNvSpPr txBox="1">
            <a:spLocks/>
          </p:cNvSpPr>
          <p:nvPr/>
        </p:nvSpPr>
        <p:spPr>
          <a:xfrm>
            <a:off x="1033861" y="5777306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17" name="Rektangel 16"/>
          <p:cNvSpPr/>
          <p:nvPr/>
        </p:nvSpPr>
        <p:spPr>
          <a:xfrm>
            <a:off x="5391149" y="6692902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74" name="Rektangel 73"/>
          <p:cNvSpPr/>
          <p:nvPr/>
        </p:nvSpPr>
        <p:spPr>
          <a:xfrm>
            <a:off x="1019001" y="8579383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1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76" name="Tekstfelt 75"/>
          <p:cNvSpPr txBox="1"/>
          <p:nvPr/>
        </p:nvSpPr>
        <p:spPr>
          <a:xfrm>
            <a:off x="12032908" y="5826780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7" name="Tekstfelt 76"/>
          <p:cNvSpPr txBox="1">
            <a:spLocks/>
          </p:cNvSpPr>
          <p:nvPr/>
        </p:nvSpPr>
        <p:spPr>
          <a:xfrm>
            <a:off x="8566671" y="5777306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78" name="Rektangel 77"/>
          <p:cNvSpPr/>
          <p:nvPr/>
        </p:nvSpPr>
        <p:spPr>
          <a:xfrm>
            <a:off x="8527551" y="8584457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2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82" name="Tekstfelt 81"/>
          <p:cNvSpPr txBox="1"/>
          <p:nvPr/>
        </p:nvSpPr>
        <p:spPr>
          <a:xfrm>
            <a:off x="19605039" y="5803619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3" name="Tekstfelt 82"/>
          <p:cNvSpPr txBox="1">
            <a:spLocks/>
          </p:cNvSpPr>
          <p:nvPr/>
        </p:nvSpPr>
        <p:spPr>
          <a:xfrm>
            <a:off x="16124456" y="5767525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84" name="Rektangel 83"/>
          <p:cNvSpPr/>
          <p:nvPr/>
        </p:nvSpPr>
        <p:spPr>
          <a:xfrm>
            <a:off x="16099682" y="8584457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3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85" name="Tekstfelt 84"/>
          <p:cNvSpPr txBox="1"/>
          <p:nvPr/>
        </p:nvSpPr>
        <p:spPr>
          <a:xfrm>
            <a:off x="26906166" y="5803619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6" name="Tekstfelt 85"/>
          <p:cNvSpPr txBox="1">
            <a:spLocks/>
          </p:cNvSpPr>
          <p:nvPr/>
        </p:nvSpPr>
        <p:spPr>
          <a:xfrm>
            <a:off x="23425583" y="5767302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87" name="Rektangel 86"/>
          <p:cNvSpPr/>
          <p:nvPr/>
        </p:nvSpPr>
        <p:spPr>
          <a:xfrm>
            <a:off x="23400809" y="8597231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 4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2" name="Rektangel 1"/>
          <p:cNvSpPr/>
          <p:nvPr/>
        </p:nvSpPr>
        <p:spPr>
          <a:xfrm>
            <a:off x="1131887" y="12133130"/>
            <a:ext cx="27614576" cy="12600000"/>
          </a:xfrm>
          <a:prstGeom prst="rect">
            <a:avLst/>
          </a:prstGeom>
          <a:noFill/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1450776" y="23074465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5" name="Lige forbindelse 4"/>
          <p:cNvCxnSpPr/>
          <p:nvPr/>
        </p:nvCxnSpPr>
        <p:spPr>
          <a:xfrm>
            <a:off x="1450776" y="22914049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34"/>
          <p:cNvSpPr txBox="1">
            <a:spLocks noChangeArrowheads="1"/>
          </p:cNvSpPr>
          <p:nvPr/>
        </p:nvSpPr>
        <p:spPr bwMode="auto">
          <a:xfrm>
            <a:off x="1382049" y="12543000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1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55" name="Rektangel 16"/>
          <p:cNvSpPr/>
          <p:nvPr/>
        </p:nvSpPr>
        <p:spPr>
          <a:xfrm>
            <a:off x="12581981" y="6840794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6" name="Rektangel 16"/>
          <p:cNvSpPr/>
          <p:nvPr/>
        </p:nvSpPr>
        <p:spPr>
          <a:xfrm>
            <a:off x="20140974" y="6901360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7" name="Rektangel 16"/>
          <p:cNvSpPr/>
          <p:nvPr/>
        </p:nvSpPr>
        <p:spPr>
          <a:xfrm>
            <a:off x="27464051" y="6935542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8" name="Rektangel 1"/>
          <p:cNvSpPr/>
          <p:nvPr/>
        </p:nvSpPr>
        <p:spPr>
          <a:xfrm>
            <a:off x="1132542" y="25290313"/>
            <a:ext cx="27614576" cy="12600000"/>
          </a:xfrm>
          <a:prstGeom prst="rect">
            <a:avLst/>
          </a:prstGeom>
          <a:noFill/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1451431" y="36231648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60" name="Lige forbindelse 4"/>
          <p:cNvCxnSpPr/>
          <p:nvPr/>
        </p:nvCxnSpPr>
        <p:spPr>
          <a:xfrm>
            <a:off x="1451431" y="36071232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1382704" y="25700183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2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68041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123</Words>
  <Application>Microsoft Office PowerPoint</Application>
  <PresentationFormat>Brugerdefineret</PresentationFormat>
  <Paragraphs>47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AU Passata</vt:lpstr>
      <vt:lpstr>AU Passata Light</vt:lpstr>
      <vt:lpstr>Calibri</vt:lpstr>
      <vt:lpstr>Calibri Light</vt:lpstr>
      <vt:lpstr>Office-tema</vt:lpstr>
      <vt:lpstr>PowerPoint-præsentation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Heidi Søndergaard</dc:creator>
  <cp:lastModifiedBy>Heidi Søndergaard</cp:lastModifiedBy>
  <cp:revision>35</cp:revision>
  <dcterms:created xsi:type="dcterms:W3CDTF">2017-04-06T06:36:49Z</dcterms:created>
  <dcterms:modified xsi:type="dcterms:W3CDTF">2022-04-22T11:28:59Z</dcterms:modified>
</cp:coreProperties>
</file>